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301" r:id="rId2"/>
    <p:sldId id="265" r:id="rId3"/>
    <p:sldId id="472" r:id="rId4"/>
    <p:sldId id="524" r:id="rId5"/>
    <p:sldId id="525" r:id="rId6"/>
    <p:sldId id="526" r:id="rId7"/>
    <p:sldId id="528" r:id="rId8"/>
    <p:sldId id="529" r:id="rId9"/>
    <p:sldId id="530" r:id="rId10"/>
    <p:sldId id="531" r:id="rId11"/>
    <p:sldId id="532" r:id="rId12"/>
    <p:sldId id="537" r:id="rId13"/>
    <p:sldId id="449" r:id="rId14"/>
    <p:sldId id="533" r:id="rId15"/>
    <p:sldId id="534" r:id="rId16"/>
    <p:sldId id="535" r:id="rId17"/>
    <p:sldId id="536" r:id="rId18"/>
    <p:sldId id="538" r:id="rId19"/>
    <p:sldId id="539" r:id="rId20"/>
    <p:sldId id="540" r:id="rId21"/>
    <p:sldId id="541" r:id="rId22"/>
    <p:sldId id="542" r:id="rId23"/>
    <p:sldId id="543" r:id="rId24"/>
    <p:sldId id="491" r:id="rId25"/>
    <p:sldId id="523" r:id="rId26"/>
  </p:sldIdLst>
  <p:sldSz cx="12192000" cy="6858000"/>
  <p:notesSz cx="6858000" cy="9144000"/>
  <p:embeddedFontLst>
    <p:embeddedFont>
      <p:font typeface="Cambria Math" panose="02040503050406030204" pitchFamily="18" charset="0"/>
      <p:regular r:id="rId28"/>
    </p:embeddedFont>
    <p:embeddedFont>
      <p:font typeface="Lato" panose="020F0502020204030203" pitchFamily="34" charset="0"/>
      <p:regular r:id="rId29"/>
      <p:bold r:id="rId30"/>
      <p:italic r:id="rId31"/>
      <p:boldItalic r:id="rId32"/>
    </p:embeddedFont>
    <p:embeddedFont>
      <p:font typeface="Lato Light" panose="020F0302020204030204" pitchFamily="34" charset="0"/>
      <p:regular r:id="rId33"/>
      <p:bold r:id="rId34"/>
      <p:italic r:id="rId35"/>
      <p:boldItalic r:id="rId36"/>
    </p:embeddedFont>
    <p:embeddedFont>
      <p:font typeface="Roboto Slab" pitchFamily="2" charset="0"/>
      <p:regular r:id="rId37"/>
      <p:bold r:id="rId38"/>
    </p:embeddedFont>
  </p:embeddedFontLst>
  <p:custDataLst>
    <p:tags r:id="rId39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1" roundtripDataSignature="AMtx7mh8+V1nZDCJuCgwzr3Qy4Uygyy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7C074C-A82D-4799-AD4D-ECD6B58B4DEF}">
  <a:tblStyle styleId="{947C074C-A82D-4799-AD4D-ECD6B58B4DEF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6E7"/>
          </a:solidFill>
        </a:fill>
      </a:tcStyle>
    </a:wholeTbl>
    <a:band1H>
      <a:tcTxStyle/>
      <a:tcStyle>
        <a:tcBdr/>
        <a:fill>
          <a:solidFill>
            <a:srgbClr val="EA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A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02" autoAdjust="0"/>
    <p:restoredTop sz="94694"/>
  </p:normalViewPr>
  <p:slideViewPr>
    <p:cSldViewPr snapToGrid="0">
      <p:cViewPr varScale="1">
        <p:scale>
          <a:sx n="74" d="100"/>
          <a:sy n="74" d="100"/>
        </p:scale>
        <p:origin x="184" y="1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61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section headers to chunk content in your presentation.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the same style of section header throughout your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407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9432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3421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8039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2216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15022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83340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1038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13125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3649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2853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26297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75813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46137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6670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06704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92962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8687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7305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9360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9714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1084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47488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6686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_White">
  <p:cSld name="6_Title Slide_Whi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4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  <a:defRPr sz="4800" b="0"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54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092" y="1369995"/>
            <a:ext cx="1016000" cy="110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_Red">
  <p:cSld name="2_Section Header_Red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2000"/>
              <a:buNone/>
              <a:defRPr sz="2000">
                <a:solidFill>
                  <a:srgbClr val="D588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800"/>
              <a:buNone/>
              <a:defRPr sz="1800">
                <a:solidFill>
                  <a:srgbClr val="D588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68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2D883C-B967-84F5-34BE-A372B8FC927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57383D-E12B-2E66-23B9-0EE11B84362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3DD1A-760B-1E25-19F7-436EC8F47E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6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_Red">
  <p:cSld name="8_Title Slide_Red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" name="Google Shape;70;p56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  <a:defRPr sz="4800" b="0">
                <a:solidFill>
                  <a:schemeClr val="accent6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6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5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73" name="Google Shape;73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953" y="1421961"/>
            <a:ext cx="750278" cy="10572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4860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1" r:id="rId3"/>
    <p:sldLayoutId id="2147483672" r:id="rId4"/>
    <p:sldLayoutId id="214748367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idden_laye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</a:pPr>
            <a:r>
              <a:rPr lang="en-US" dirty="0"/>
              <a:t>Module 3</a:t>
            </a:r>
            <a:endParaRPr dirty="0"/>
          </a:p>
        </p:txBody>
      </p:sp>
      <p:sp>
        <p:nvSpPr>
          <p:cNvPr id="407" name="Google Shape;407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Deep Learning: Feed-Forward Architectures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D9405-87A7-F83C-5789-BC0A8AB5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998306"/>
            <a:ext cx="1714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Multi-Layer Perceptron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Connect neurons in a forward approach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sp>
        <p:nvSpPr>
          <p:cNvPr id="15" name="AutoShape 2" descr="Image result for r studio">
            <a:extLst>
              <a:ext uri="{FF2B5EF4-FFF2-40B4-BE49-F238E27FC236}">
                <a16:creationId xmlns:a16="http://schemas.microsoft.com/office/drawing/2014/main" id="{2A0E513F-6949-4134-A7BD-75665B01A3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9709" y="1830024"/>
            <a:ext cx="210048" cy="21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 kern="1200">
              <a:solidFill>
                <a:srgbClr val="006971"/>
              </a:solidFill>
              <a:latin typeface="Calibri" pitchFamily="34" charset="0"/>
              <a:ea typeface="MS PGothic" pitchFamily="34" charset="-128"/>
              <a:cs typeface="+mn-cs"/>
            </a:endParaRPr>
          </a:p>
        </p:txBody>
      </p:sp>
      <p:pic>
        <p:nvPicPr>
          <p:cNvPr id="1026" name="Picture 2" descr="Architecture of Multi Layer Perceptron (MLP)">
            <a:extLst>
              <a:ext uri="{FF2B5EF4-FFF2-40B4-BE49-F238E27FC236}">
                <a16:creationId xmlns:a16="http://schemas.microsoft.com/office/drawing/2014/main" id="{D5ADD1F7-9AA2-F8C5-CD8E-9F3556039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37" y="2795980"/>
            <a:ext cx="6921500" cy="369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778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Multi-Layer Perceptron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Illustration (sigmoid): Input layer ▻ hidden layer  ▻ output layer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sp>
        <p:nvSpPr>
          <p:cNvPr id="15" name="AutoShape 2" descr="Image result for r studio">
            <a:extLst>
              <a:ext uri="{FF2B5EF4-FFF2-40B4-BE49-F238E27FC236}">
                <a16:creationId xmlns:a16="http://schemas.microsoft.com/office/drawing/2014/main" id="{2A0E513F-6949-4134-A7BD-75665B01A3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9709" y="1830024"/>
            <a:ext cx="210048" cy="21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 kern="1200">
              <a:solidFill>
                <a:srgbClr val="006971"/>
              </a:solidFill>
              <a:latin typeface="Calibri" pitchFamily="34" charset="0"/>
              <a:ea typeface="MS PGothic" pitchFamily="34" charset="-128"/>
              <a:cs typeface="+mn-cs"/>
            </a:endParaRPr>
          </a:p>
        </p:txBody>
      </p:sp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C425602B-87C5-7970-F435-3AD010C8D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536" y="2571389"/>
            <a:ext cx="7263063" cy="342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47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Multi-Layer Perceptron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Imagine each weight and bias is a knob we need to tune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sp>
        <p:nvSpPr>
          <p:cNvPr id="15" name="AutoShape 2" descr="Image result for r studio">
            <a:extLst>
              <a:ext uri="{FF2B5EF4-FFF2-40B4-BE49-F238E27FC236}">
                <a16:creationId xmlns:a16="http://schemas.microsoft.com/office/drawing/2014/main" id="{2A0E513F-6949-4134-A7BD-75665B01A3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9709" y="1830024"/>
            <a:ext cx="210048" cy="21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 kern="1200">
              <a:solidFill>
                <a:srgbClr val="006971"/>
              </a:solidFill>
              <a:latin typeface="Calibri" pitchFamily="34" charset="0"/>
              <a:ea typeface="MS PGothic" pitchFamily="34" charset="-128"/>
              <a:cs typeface="+mn-cs"/>
            </a:endParaRPr>
          </a:p>
        </p:txBody>
      </p:sp>
      <p:pic>
        <p:nvPicPr>
          <p:cNvPr id="5122" name="Picture 2" descr="Dial Knob Images – Browse 15,674 Stock Photos, Vectors, and Video | Adobe  Stock">
            <a:extLst>
              <a:ext uri="{FF2B5EF4-FFF2-40B4-BE49-F238E27FC236}">
                <a16:creationId xmlns:a16="http://schemas.microsoft.com/office/drawing/2014/main" id="{90DC7595-D7C2-5720-495C-5ADE5702E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44" y="2485983"/>
            <a:ext cx="6969765" cy="377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0377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Common Activation Functions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need activation functions with easily computable derivatives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Goal: amplify, lessen or cut the signal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 descr="Neural Networks – Introduction to Machine Learning">
            <a:extLst>
              <a:ext uri="{FF2B5EF4-FFF2-40B4-BE49-F238E27FC236}">
                <a16:creationId xmlns:a16="http://schemas.microsoft.com/office/drawing/2014/main" id="{38A61470-BCCD-1FE6-8FA8-D692CFEA2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19244"/>
            <a:ext cx="8585049" cy="367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009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Activation: “linear”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Given an input signal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b="0" dirty="0"/>
                  <a:t>, it returns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b="0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b="0" dirty="0"/>
                  <a:t>Derivative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2F9F2F1-327E-3F39-208D-F32C54288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547" y="2690872"/>
            <a:ext cx="6555698" cy="399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564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Activation: “linear”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Useful for the output layer (numeric response)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69C53B9-01DD-7565-4320-1ECA43910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800" y="2365247"/>
            <a:ext cx="4725784" cy="420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0915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7563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Activation: Rectified Linear Unit “</a:t>
            </a:r>
            <a:r>
              <a:rPr lang="en-US" dirty="0" err="1"/>
              <a:t>ReLu</a:t>
            </a:r>
            <a:r>
              <a:rPr lang="en-US" dirty="0"/>
              <a:t>”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Given an input signal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b="0" dirty="0"/>
                  <a:t>, it returns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max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⁡(0,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b="0" dirty="0"/>
                  <a:t>Derivative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3057EB1-03A6-101C-3DFA-9767CEFC7C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37" y="2693585"/>
            <a:ext cx="6331410" cy="398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101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Activation: “</a:t>
            </a:r>
            <a:r>
              <a:rPr lang="en-US" dirty="0" err="1"/>
              <a:t>ReLu</a:t>
            </a:r>
            <a:r>
              <a:rPr lang="en-US" dirty="0"/>
              <a:t>”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Useful for hidden layers and output layer (positive numeric)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69C53B9-01DD-7565-4320-1ECA43910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053" y="2468764"/>
            <a:ext cx="4725784" cy="420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9427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7563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Activation: Sigmoid / Logistic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Given an input signal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b="0" dirty="0"/>
                  <a:t>, it returns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b="0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b="0" dirty="0"/>
                  <a:t>Derivative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7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DE86C38-DCB5-439E-4610-D2B2E39A2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37" y="2900912"/>
            <a:ext cx="7056029" cy="380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8203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Activation: “Sigmoid”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Useful for hidden layers and output layer (binary response)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6146" name="Picture 2" descr="Algorithms | Free Full-Text | Enhancing Logistic Regression Using Neural  Networks for Classification in Actuarial Learning">
            <a:extLst>
              <a:ext uri="{FF2B5EF4-FFF2-40B4-BE49-F238E27FC236}">
                <a16:creationId xmlns:a16="http://schemas.microsoft.com/office/drawing/2014/main" id="{6CC33BCA-7E14-837A-1290-83EC11657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37" y="2379440"/>
            <a:ext cx="5129463" cy="419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129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710020" y="2367077"/>
            <a:ext cx="11117179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DL: Feed-Forward Architectures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2179A3-F39E-A40F-539D-AAF7A4E99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367" y="4163393"/>
            <a:ext cx="4651265" cy="183655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7563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Activation: hyperbolic tangent ”tanh”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Given an input signal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b="0" dirty="0"/>
                  <a:t>, it returns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b="0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b="0" dirty="0"/>
                  <a:t>Derivative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384735E-C774-3137-B0CE-0B4100B9E4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402"/>
          <a:stretch/>
        </p:blipFill>
        <p:spPr>
          <a:xfrm>
            <a:off x="1030496" y="2915727"/>
            <a:ext cx="9269443" cy="373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789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Activation: “tanh”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Useful for hidden layers and output layer (binary response)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6146" name="Picture 2" descr="Algorithms | Free Full-Text | Enhancing Logistic Regression Using Neural  Networks for Classification in Actuarial Learning">
            <a:extLst>
              <a:ext uri="{FF2B5EF4-FFF2-40B4-BE49-F238E27FC236}">
                <a16:creationId xmlns:a16="http://schemas.microsoft.com/office/drawing/2014/main" id="{6CC33BCA-7E14-837A-1290-83EC11657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37" y="2379440"/>
            <a:ext cx="5129463" cy="419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4559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7563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Activation: ”</a:t>
            </a:r>
            <a:r>
              <a:rPr lang="en-US" dirty="0" err="1"/>
              <a:t>softmax</a:t>
            </a:r>
            <a:r>
              <a:rPr lang="en-US" dirty="0"/>
              <a:t>”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Given an input signal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b="0" dirty="0"/>
                  <a:t>, it returns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0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18" name="Picture 2" descr="Softmax Activation Function Explained | by Dario Radečić | Towards Data  Science">
            <a:extLst>
              <a:ext uri="{FF2B5EF4-FFF2-40B4-BE49-F238E27FC236}">
                <a16:creationId xmlns:a16="http://schemas.microsoft.com/office/drawing/2014/main" id="{B51C93CE-E525-852E-E86D-707431C4F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02" y="2974436"/>
            <a:ext cx="6496154" cy="334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063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Activation: “</a:t>
            </a:r>
            <a:r>
              <a:rPr lang="en-US" dirty="0" err="1"/>
              <a:t>softmax</a:t>
            </a:r>
            <a:r>
              <a:rPr lang="en-US" dirty="0"/>
              <a:t>”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Useful for output layer (multi-class response)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11266" name="Picture 2" descr="Creating a Multilayer Perceptron (MLP) Classifier Model to Identify  Handwritten Digits | by Rukshan Pramoditha | Towards Data Science">
            <a:extLst>
              <a:ext uri="{FF2B5EF4-FFF2-40B4-BE49-F238E27FC236}">
                <a16:creationId xmlns:a16="http://schemas.microsoft.com/office/drawing/2014/main" id="{FBBB71E4-474D-1C7B-7EF7-EBCE248B7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36" y="2324275"/>
            <a:ext cx="7021523" cy="433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7818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Number of Estimated Parameters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11B42D2D-81C6-5A84-FDA0-7B79131A1F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Useful to know when we might overfit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2EC662-9C2D-D5E9-BCF8-1B6492881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06" y="2535484"/>
            <a:ext cx="3247595" cy="215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11FDEC-92C5-3F63-FDE5-249E0DD61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742" y="4926103"/>
            <a:ext cx="6405118" cy="169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66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5868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Feed-Forward (MLP) Architecture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Flow is unidirectional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Information flows forward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Input nodes ▻ </a:t>
            </a:r>
            <a:r>
              <a:rPr lang="en-US" dirty="0">
                <a:hlinkClick r:id="rId3" tooltip="Hidden layer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hidden nodes</a:t>
            </a:r>
            <a:r>
              <a:rPr lang="en-US" dirty="0"/>
              <a:t>  ▻ output nodes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Composed of neurons (</a:t>
            </a:r>
            <a:r>
              <a:rPr lang="en-US" dirty="0" err="1"/>
              <a:t>perceptrons</a:t>
            </a:r>
            <a:r>
              <a:rPr lang="en-US" dirty="0"/>
              <a:t>)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CFD81E-2BEF-440F-F345-C2967F027F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7008" y="3798177"/>
            <a:ext cx="4218432" cy="285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22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Neurons 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Composed of a sum function and an activation function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b="1" dirty="0"/>
                  <a:t>SUM:</a:t>
                </a:r>
                <a:r>
                  <a:rPr lang="en-US" dirty="0"/>
                  <a:t> performs linear function of inputs plus bias: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b="1" dirty="0"/>
                  <a:t>ACTIVATION</a:t>
                </a:r>
                <a:r>
                  <a:rPr lang="en-US" dirty="0"/>
                  <a:t>: modifies the sum (usually non-linear):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4">
            <a:extLst>
              <a:ext uri="{FF2B5EF4-FFF2-40B4-BE49-F238E27FC236}">
                <a16:creationId xmlns:a16="http://schemas.microsoft.com/office/drawing/2014/main" id="{448B0EC5-8606-B769-07CE-2C2D2AE49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801" b="25927"/>
          <a:stretch/>
        </p:blipFill>
        <p:spPr bwMode="auto">
          <a:xfrm>
            <a:off x="686121" y="3259792"/>
            <a:ext cx="3239703" cy="298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629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Neurons 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b="1" dirty="0"/>
                  <a:t>SUM:</a:t>
                </a:r>
                <a:r>
                  <a:rPr lang="en-US" dirty="0"/>
                  <a:t> performs linear function of inputs plus bias: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b="1" dirty="0"/>
                  <a:t>ACTIVATION</a:t>
                </a:r>
                <a:r>
                  <a:rPr lang="en-US" dirty="0"/>
                  <a:t>: modifies the sum (usually non-linear):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A single neuron can approximate a linear regression model</a:t>
                </a: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4">
            <a:extLst>
              <a:ext uri="{FF2B5EF4-FFF2-40B4-BE49-F238E27FC236}">
                <a16:creationId xmlns:a16="http://schemas.microsoft.com/office/drawing/2014/main" id="{448B0EC5-8606-B769-07CE-2C2D2AE49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801" b="25927"/>
          <a:stretch/>
        </p:blipFill>
        <p:spPr bwMode="auto">
          <a:xfrm>
            <a:off x="686121" y="3259792"/>
            <a:ext cx="3239703" cy="298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520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Neurons 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b="1" dirty="0"/>
                  <a:t>SUM:</a:t>
                </a:r>
                <a:r>
                  <a:rPr lang="en-US" dirty="0"/>
                  <a:t> performs linear function of inputs plus bias: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 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b="1" dirty="0"/>
                  <a:t>ACTIVATION</a:t>
                </a:r>
                <a:r>
                  <a:rPr lang="en-US" dirty="0"/>
                  <a:t>: modifies the sum (usually non-linear):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A single neuron can approximate a logistic regression model</a:t>
                </a: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4">
            <a:extLst>
              <a:ext uri="{FF2B5EF4-FFF2-40B4-BE49-F238E27FC236}">
                <a16:creationId xmlns:a16="http://schemas.microsoft.com/office/drawing/2014/main" id="{448B0EC5-8606-B769-07CE-2C2D2AE49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801" b="25927"/>
          <a:stretch/>
        </p:blipFill>
        <p:spPr bwMode="auto">
          <a:xfrm>
            <a:off x="686121" y="3259792"/>
            <a:ext cx="3239703" cy="298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357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Perceptron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Perceptron is the most basic NN unit.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It contains a single unit (neuron)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Activation is a threshold logical unit (TLU).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D6125C-D950-B598-60F3-B8D124BF20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251"/>
          <a:stretch/>
        </p:blipFill>
        <p:spPr>
          <a:xfrm>
            <a:off x="5703617" y="4218432"/>
            <a:ext cx="6253304" cy="1219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9648ED-4D54-FF34-04D4-CFB5534E2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37" y="3429000"/>
            <a:ext cx="4651831" cy="256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552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Linear Regression as a Perceptron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chosen activation is would be “linear”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C76D27-A358-7FDD-A890-E74AD7CF5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480" y="3010712"/>
            <a:ext cx="1971040" cy="477199"/>
          </a:xfrm>
          <a:prstGeom prst="rect">
            <a:avLst/>
          </a:prstGeom>
        </p:spPr>
      </p:pic>
      <p:sp>
        <p:nvSpPr>
          <p:cNvPr id="15" name="AutoShape 2" descr="Image result for r studio">
            <a:extLst>
              <a:ext uri="{FF2B5EF4-FFF2-40B4-BE49-F238E27FC236}">
                <a16:creationId xmlns:a16="http://schemas.microsoft.com/office/drawing/2014/main" id="{2A0E513F-6949-4134-A7BD-75665B01A3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9709" y="1830024"/>
            <a:ext cx="210048" cy="21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 kern="1200">
              <a:solidFill>
                <a:srgbClr val="006971"/>
              </a:solidFill>
              <a:latin typeface="Calibri" pitchFamily="34" charset="0"/>
              <a:ea typeface="MS PGothic" pitchFamily="34" charset="-128"/>
              <a:cs typeface="+mn-cs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5E7E71E3-4C4B-A506-DC8C-0159612A5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33" y="2428660"/>
            <a:ext cx="7773930" cy="411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B6D5D67A-5727-E846-63C8-9FACF7428A67}"/>
              </a:ext>
            </a:extLst>
          </p:cNvPr>
          <p:cNvSpPr/>
          <p:nvPr/>
        </p:nvSpPr>
        <p:spPr>
          <a:xfrm>
            <a:off x="7065232" y="4069962"/>
            <a:ext cx="1142081" cy="1018930"/>
          </a:xfrm>
          <a:prstGeom prst="ellipse">
            <a:avLst/>
          </a:prstGeom>
          <a:solidFill>
            <a:sysClr val="window" lastClr="FFFFFF"/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E41309-D55A-CB32-1C85-F0ED12A0C76B}"/>
              </a:ext>
            </a:extLst>
          </p:cNvPr>
          <p:cNvCxnSpPr>
            <a:cxnSpLocks/>
          </p:cNvCxnSpPr>
          <p:nvPr/>
        </p:nvCxnSpPr>
        <p:spPr>
          <a:xfrm flipV="1">
            <a:off x="7246902" y="4257146"/>
            <a:ext cx="813246" cy="618911"/>
          </a:xfrm>
          <a:prstGeom prst="line">
            <a:avLst/>
          </a:prstGeom>
          <a:noFill/>
          <a:ln w="50800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D3D308A-3646-BFD5-3351-9D6DDC0DFC97}"/>
              </a:ext>
            </a:extLst>
          </p:cNvPr>
          <p:cNvSpPr/>
          <p:nvPr/>
        </p:nvSpPr>
        <p:spPr>
          <a:xfrm>
            <a:off x="6818642" y="5201697"/>
            <a:ext cx="1807772" cy="469722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3DCFD62-ABE4-25B5-E4CA-375B75CDB68F}"/>
                  </a:ext>
                </a:extLst>
              </p:cNvPr>
              <p:cNvSpPr txBox="1"/>
              <p:nvPr/>
            </p:nvSpPr>
            <p:spPr>
              <a:xfrm>
                <a:off x="7021649" y="5255466"/>
                <a:ext cx="12292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3DCFD62-ABE4-25B5-E4CA-375B75CDB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1649" y="5255466"/>
                <a:ext cx="1229246" cy="369332"/>
              </a:xfrm>
              <a:prstGeom prst="rect">
                <a:avLst/>
              </a:prstGeom>
              <a:blipFill>
                <a:blip r:embed="rId5"/>
                <a:stretch>
                  <a:fillRect l="-7143" r="-2041" b="-322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8005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Logistic Regression as a Perceptron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chosen activation is would be “sigmoid”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C76D27-A358-7FDD-A890-E74AD7CF5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192" y="3041039"/>
            <a:ext cx="1971040" cy="477199"/>
          </a:xfrm>
          <a:prstGeom prst="rect">
            <a:avLst/>
          </a:prstGeom>
        </p:spPr>
      </p:pic>
      <p:sp>
        <p:nvSpPr>
          <p:cNvPr id="15" name="AutoShape 2" descr="Image result for r studio">
            <a:extLst>
              <a:ext uri="{FF2B5EF4-FFF2-40B4-BE49-F238E27FC236}">
                <a16:creationId xmlns:a16="http://schemas.microsoft.com/office/drawing/2014/main" id="{2A0E513F-6949-4134-A7BD-75665B01A3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9709" y="1830024"/>
            <a:ext cx="210048" cy="21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 kern="1200">
              <a:solidFill>
                <a:srgbClr val="006971"/>
              </a:solidFill>
              <a:latin typeface="Calibri" pitchFamily="34" charset="0"/>
              <a:ea typeface="MS PGothic" pitchFamily="34" charset="-128"/>
              <a:cs typeface="+mn-cs"/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5E7E71E3-4C4B-A506-DC8C-0159612A5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33" y="2428660"/>
            <a:ext cx="7773930" cy="411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B6D5D67A-5727-E846-63C8-9FACF7428A67}"/>
              </a:ext>
            </a:extLst>
          </p:cNvPr>
          <p:cNvSpPr/>
          <p:nvPr/>
        </p:nvSpPr>
        <p:spPr>
          <a:xfrm>
            <a:off x="7065232" y="4069962"/>
            <a:ext cx="1142081" cy="1018930"/>
          </a:xfrm>
          <a:prstGeom prst="ellipse">
            <a:avLst/>
          </a:prstGeom>
          <a:solidFill>
            <a:sysClr val="window" lastClr="FFFFFF"/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3D308A-3646-BFD5-3351-9D6DDC0DFC97}"/>
              </a:ext>
            </a:extLst>
          </p:cNvPr>
          <p:cNvSpPr/>
          <p:nvPr/>
        </p:nvSpPr>
        <p:spPr>
          <a:xfrm>
            <a:off x="6818642" y="5201697"/>
            <a:ext cx="1807772" cy="469722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" name="Connector: Curved 4">
            <a:extLst>
              <a:ext uri="{FF2B5EF4-FFF2-40B4-BE49-F238E27FC236}">
                <a16:creationId xmlns:a16="http://schemas.microsoft.com/office/drawing/2014/main" id="{554E6619-03A6-C10E-D78A-7701A44A1AE9}"/>
              </a:ext>
            </a:extLst>
          </p:cNvPr>
          <p:cNvCxnSpPr>
            <a:cxnSpLocks/>
          </p:cNvCxnSpPr>
          <p:nvPr/>
        </p:nvCxnSpPr>
        <p:spPr>
          <a:xfrm flipV="1">
            <a:off x="7300009" y="4230182"/>
            <a:ext cx="672526" cy="631231"/>
          </a:xfrm>
          <a:prstGeom prst="curvedConnector3">
            <a:avLst>
              <a:gd name="adj1" fmla="val 50000"/>
            </a:avLst>
          </a:prstGeom>
          <a:ln w="53975">
            <a:solidFill>
              <a:srgbClr val="0000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476DCC-3B5E-7BBD-FEB8-CD413599F852}"/>
                  </a:ext>
                </a:extLst>
              </p:cNvPr>
              <p:cNvSpPr txBox="1"/>
              <p:nvPr/>
            </p:nvSpPr>
            <p:spPr>
              <a:xfrm>
                <a:off x="6801941" y="5289229"/>
                <a:ext cx="2079480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8476DCC-3B5E-7BBD-FEB8-CD413599F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1941" y="5289229"/>
                <a:ext cx="2079480" cy="700063"/>
              </a:xfrm>
              <a:prstGeom prst="rect">
                <a:avLst/>
              </a:prstGeom>
              <a:blipFill>
                <a:blip r:embed="rId5"/>
                <a:stretch>
                  <a:fillRect l="-424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470536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0.0"/>
  <p:tag name="SLIDO_PRESENTATION_ID" val="00000000-0000-0000-0000-000000000000"/>
  <p:tag name="SLIDO_EVENT_UUID" val="8aaba695-3df0-4ebf-b2b2-c5817819bbe5"/>
  <p:tag name="SLIDO_EVENT_SECTION_UUID" val="9b018056-5edb-4a15-9a9e-6b51c454aed9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C41230"/>
      </a:dk1>
      <a:lt1>
        <a:srgbClr val="FAF9F7"/>
      </a:lt1>
      <a:dk2>
        <a:srgbClr val="C41230"/>
      </a:dk2>
      <a:lt2>
        <a:srgbClr val="FAF9F7"/>
      </a:lt2>
      <a:accent1>
        <a:srgbClr val="ECEDE2"/>
      </a:accent1>
      <a:accent2>
        <a:srgbClr val="941728"/>
      </a:accent2>
      <a:accent3>
        <a:srgbClr val="007B89"/>
      </a:accent3>
      <a:accent4>
        <a:srgbClr val="000000"/>
      </a:accent4>
      <a:accent5>
        <a:srgbClr val="262626"/>
      </a:accent5>
      <a:accent6>
        <a:srgbClr val="FFFFFF"/>
      </a:accent6>
      <a:hlink>
        <a:srgbClr val="007B89"/>
      </a:hlink>
      <a:folHlink>
        <a:srgbClr val="9417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21707</TotalTime>
  <Words>673</Words>
  <Application>Microsoft Macintosh PowerPoint</Application>
  <PresentationFormat>Widescreen</PresentationFormat>
  <Paragraphs>276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Lato</vt:lpstr>
      <vt:lpstr>Arial</vt:lpstr>
      <vt:lpstr>Roboto Slab</vt:lpstr>
      <vt:lpstr>Lato Light</vt:lpstr>
      <vt:lpstr>Cambria Math</vt:lpstr>
      <vt:lpstr>Calibri</vt:lpstr>
      <vt:lpstr>Wingdings</vt:lpstr>
      <vt:lpstr>Office Theme</vt:lpstr>
      <vt:lpstr>Module 3</vt:lpstr>
      <vt:lpstr>DL: Feed-Forward Architectures</vt:lpstr>
      <vt:lpstr>Feed-Forward (MLP) Architecture</vt:lpstr>
      <vt:lpstr>Neurons </vt:lpstr>
      <vt:lpstr>Neurons </vt:lpstr>
      <vt:lpstr>Neurons </vt:lpstr>
      <vt:lpstr>The Perceptron</vt:lpstr>
      <vt:lpstr>Linear Regression as a Perceptron</vt:lpstr>
      <vt:lpstr>Logistic Regression as a Perceptron</vt:lpstr>
      <vt:lpstr>Multi-Layer Perceptron</vt:lpstr>
      <vt:lpstr>Multi-Layer Perceptron</vt:lpstr>
      <vt:lpstr>Multi-Layer Perceptron</vt:lpstr>
      <vt:lpstr>Common Activation Functions</vt:lpstr>
      <vt:lpstr>Activation: “linear”</vt:lpstr>
      <vt:lpstr>Activation: “linear”</vt:lpstr>
      <vt:lpstr>Activation: Rectified Linear Unit “ReLu”</vt:lpstr>
      <vt:lpstr>Activation: “ReLu”</vt:lpstr>
      <vt:lpstr>Activation: Sigmoid / Logistic</vt:lpstr>
      <vt:lpstr>Activation: “Sigmoid”</vt:lpstr>
      <vt:lpstr>Activation: hyperbolic tangent ”tanh”</vt:lpstr>
      <vt:lpstr>Activation: “tanh”</vt:lpstr>
      <vt:lpstr>Activation: ”softmax”</vt:lpstr>
      <vt:lpstr>Activation: “softmax”</vt:lpstr>
      <vt:lpstr>Number of Estimated Parameters</vt:lpstr>
      <vt:lpstr>Python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</dc:title>
  <dc:creator>Orians, A.J.</dc:creator>
  <cp:lastModifiedBy>Martinez, Waldyn Gerardo Dr.</cp:lastModifiedBy>
  <cp:revision>172</cp:revision>
  <dcterms:modified xsi:type="dcterms:W3CDTF">2024-03-12T22:26:17Z</dcterms:modified>
</cp:coreProperties>
</file>